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272" r:id="rId7"/>
    <p:sldId id="262" r:id="rId8"/>
    <p:sldId id="279" r:id="rId9"/>
    <p:sldId id="277" r:id="rId10"/>
    <p:sldId id="278" r:id="rId11"/>
    <p:sldId id="282" r:id="rId12"/>
    <p:sldId id="281" r:id="rId13"/>
    <p:sldId id="280" r:id="rId14"/>
    <p:sldId id="284" r:id="rId15"/>
    <p:sldId id="271" r:id="rId16"/>
    <p:sldId id="265" r:id="rId17"/>
    <p:sldId id="267" r:id="rId18"/>
    <p:sldId id="269" r:id="rId19"/>
    <p:sldId id="270" r:id="rId20"/>
    <p:sldId id="263" r:id="rId21"/>
    <p:sldId id="276" r:id="rId22"/>
    <p:sldId id="275" r:id="rId23"/>
    <p:sldId id="274" r:id="rId24"/>
    <p:sldId id="264" r:id="rId25"/>
    <p:sldId id="266" r:id="rId26"/>
    <p:sldId id="285" r:id="rId27"/>
    <p:sldId id="286" r:id="rId28"/>
    <p:sldId id="287" r:id="rId29"/>
    <p:sldId id="260" r:id="rId30"/>
    <p:sldId id="268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A00"/>
    <a:srgbClr val="4E0233"/>
    <a:srgbClr val="1D3A00"/>
    <a:srgbClr val="00CC99"/>
    <a:srgbClr val="66FFCC"/>
    <a:srgbClr val="007033"/>
    <a:srgbClr val="FE9202"/>
    <a:srgbClr val="CC0099"/>
    <a:srgbClr val="6C1A00"/>
    <a:srgbClr val="E7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8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35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671" y="3182570"/>
            <a:ext cx="7940660" cy="106893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1" y="4251505"/>
            <a:ext cx="7940660" cy="76352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210F-E92A-44C1-93C6-6E01165E6732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8942-39C0-4C4C-BD98-81B9926A060C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DF20F-4EDD-45A0-A3F5-A008632616DB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9A4B-0DD9-4BA1-A60A-4A9A303E6F44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044700"/>
            <a:ext cx="8246070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808225"/>
            <a:ext cx="8246070" cy="2901396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B139-934A-4C81-9D4B-951C649EDF50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835" y="433880"/>
            <a:ext cx="6108200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835" y="1197405"/>
            <a:ext cx="6108200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B783-9209-49B9-BE4C-78E92CEBD637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7E92-4D95-430E-A1A0-90A5024DDF0F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E1E8-61CB-4058-9411-A0D1A705685F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044700"/>
            <a:ext cx="8246070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4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80621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4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80621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338F-AA2F-400B-91F0-EA14D3480057}" type="datetime1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19DB-3EB8-4F88-A3C8-1D40B10FD919}" type="datetime1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405E-FDB1-4471-8D61-44DED697161E}" type="datetime1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294E-F7F0-46F4-9E88-A209EA4A815D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CC9E8-8681-4725-90C7-36F9DF7F7792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2877160"/>
            <a:ext cx="7635250" cy="1221640"/>
          </a:xfrm>
        </p:spPr>
        <p:txBody>
          <a:bodyPr>
            <a:normAutofit/>
          </a:bodyPr>
          <a:lstStyle/>
          <a:p>
            <a:r>
              <a:rPr lang="en-US" sz="4000" dirty="0"/>
              <a:t>Predicting the Spread of COVID19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79" y="4251505"/>
            <a:ext cx="7482546" cy="61082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By: Kyle W. Brown, Ishaan Khurana, Jacqueline Connolly, </a:t>
            </a:r>
            <a:r>
              <a:rPr lang="en-US" sz="2000" dirty="0" err="1"/>
              <a:t>Nishchitha</a:t>
            </a:r>
            <a:r>
              <a:rPr lang="en-US" sz="2000" dirty="0"/>
              <a:t> 	Manjunath, Derick </a:t>
            </a:r>
            <a:r>
              <a:rPr lang="en-US" sz="2000" dirty="0" err="1"/>
              <a:t>Karolak</a:t>
            </a:r>
            <a:r>
              <a:rPr lang="en-US" sz="2000" dirty="0"/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C9775D1-7F67-4597-BEE2-B555C5E042CB}"/>
              </a:ext>
            </a:extLst>
          </p:cNvPr>
          <p:cNvSpPr txBox="1">
            <a:spLocks/>
          </p:cNvSpPr>
          <p:nvPr/>
        </p:nvSpPr>
        <p:spPr>
          <a:xfrm>
            <a:off x="907080" y="3793390"/>
            <a:ext cx="7099562" cy="458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DSE 6300: Data Science Application Development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C66A34-20F8-4F85-9ECF-A9BC921253E7}"/>
              </a:ext>
            </a:extLst>
          </p:cNvPr>
          <p:cNvSpPr txBox="1">
            <a:spLocks/>
          </p:cNvSpPr>
          <p:nvPr/>
        </p:nvSpPr>
        <p:spPr>
          <a:xfrm>
            <a:off x="8007862" y="4636293"/>
            <a:ext cx="1068935" cy="362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4/24/2020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DF04-AD5A-4E75-AA4C-B721A279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5E8F9-5EA3-4070-8EB8-0F8DCE8B7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E0B97-BB76-428F-B4D7-3947C37C50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5AB30-73BF-4ED8-805B-3015D9771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D5B27-9F9E-4F3B-B67F-732394E309D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944B3-6997-402D-8076-0E251D77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5A4A42-E0FA-41FF-812C-4BB63BAB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3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3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6F1B-5D46-41CD-AA5A-3079102C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F58C4-33CD-44E8-B4A3-DD7818565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2F1FD-CAEF-4844-B4EC-9F7595B592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9C63A-7363-4530-8D2B-51595B568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B46C0-D494-4B51-9626-65EEBC3F93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DB4DC-C9E2-4DD0-8293-DA55DE2A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A0F07-F3E6-4D2D-8F9D-B87096BD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3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891995"/>
            <a:ext cx="8093365" cy="916230"/>
          </a:xfrm>
        </p:spPr>
        <p:txBody>
          <a:bodyPr>
            <a:normAutofit/>
          </a:bodyPr>
          <a:lstStyle/>
          <a:p>
            <a:r>
              <a:rPr lang="en-US" dirty="0"/>
              <a:t>Model Summaries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DB95C-4F18-466B-9461-EEDE3B22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AF9ED-2AB9-43BF-88F1-CD902DCEF703}"/>
              </a:ext>
            </a:extLst>
          </p:cNvPr>
          <p:cNvSpPr txBox="1"/>
          <p:nvPr/>
        </p:nvSpPr>
        <p:spPr>
          <a:xfrm>
            <a:off x="296260" y="1808225"/>
            <a:ext cx="855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 Time series models by each county, country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43FB5-04F8-4C3F-B5C5-91A28E88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928"/>
            <a:ext cx="5189799" cy="2802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8E4A-B850-452C-8B9B-65A3C413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703" y="2340928"/>
            <a:ext cx="4296002" cy="28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6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433880"/>
            <a:ext cx="6108200" cy="725349"/>
          </a:xfrm>
        </p:spPr>
        <p:txBody>
          <a:bodyPr>
            <a:normAutofit/>
          </a:bodyPr>
          <a:lstStyle/>
          <a:p>
            <a:r>
              <a:rPr lang="en-US" dirty="0"/>
              <a:t>Model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DBF58-5A97-42E5-91E5-809F70C1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9BA808-9403-489C-9AF7-484126EC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Time series shows a steady increase everywhere through May 1 – Not able to capture when the peak hits for any county in the US or any country</a:t>
            </a:r>
          </a:p>
          <a:p>
            <a:r>
              <a:rPr lang="en-US" dirty="0"/>
              <a:t>Predictions do not appear accurate for every country, county – unable to select optimal model parameters for each individual dataset (data split by location)</a:t>
            </a:r>
          </a:p>
        </p:txBody>
      </p:sp>
    </p:spTree>
    <p:extLst>
      <p:ext uri="{BB962C8B-B14F-4D97-AF65-F5344CB8AC3E}">
        <p14:creationId xmlns:p14="http://schemas.microsoft.com/office/powerpoint/2010/main" val="384813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433880"/>
            <a:ext cx="6108200" cy="725349"/>
          </a:xfrm>
        </p:spPr>
        <p:txBody>
          <a:bodyPr>
            <a:normAutofit/>
          </a:bodyPr>
          <a:lstStyle/>
          <a:p>
            <a:r>
              <a:rPr lang="en-US" dirty="0"/>
              <a:t>Time series by Country Visuals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DBF58-5A97-42E5-91E5-809F70C1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88D743F-82D9-4569-801F-DF49BD0CD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7"/>
          <a:stretch/>
        </p:blipFill>
        <p:spPr>
          <a:xfrm>
            <a:off x="0" y="-75260"/>
            <a:ext cx="9153150" cy="5242995"/>
          </a:xfrm>
        </p:spPr>
      </p:pic>
    </p:spTree>
    <p:extLst>
      <p:ext uri="{BB962C8B-B14F-4D97-AF65-F5344CB8AC3E}">
        <p14:creationId xmlns:p14="http://schemas.microsoft.com/office/powerpoint/2010/main" val="311766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0BB8-2E40-40BC-9851-0AB751BF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AA736-299B-47C6-B08E-5C2CAF301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6FB3F-7DEB-40AF-B98D-E3F5E7BF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863F6-8C05-4A98-87A3-EAE5B8B274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2498"/>
          <a:stretch/>
        </p:blipFill>
        <p:spPr>
          <a:xfrm>
            <a:off x="0" y="1"/>
            <a:ext cx="915202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EFA5-B5E3-4892-AAB1-0E87775B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9A4151-EC2E-4190-95D7-787D2D8F3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935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B8336-D4A8-4FFF-917E-E924C5EC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0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433880"/>
            <a:ext cx="6108200" cy="725349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DBF58-5A97-42E5-91E5-809F70C1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8A7F99-6C30-49D7-AE29-9C8F875C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835" y="1198559"/>
            <a:ext cx="6108200" cy="3816471"/>
          </a:xfrm>
        </p:spPr>
        <p:txBody>
          <a:bodyPr>
            <a:normAutofit/>
          </a:bodyPr>
          <a:lstStyle/>
          <a:p>
            <a:r>
              <a:rPr lang="en-US" dirty="0"/>
              <a:t>Regressions</a:t>
            </a:r>
          </a:p>
          <a:p>
            <a:pPr lvl="1"/>
            <a:r>
              <a:rPr lang="en-US" dirty="0"/>
              <a:t>Linear </a:t>
            </a:r>
          </a:p>
          <a:p>
            <a:pPr lvl="1"/>
            <a:r>
              <a:rPr lang="en-US" dirty="0" err="1"/>
              <a:t>Mulivariate</a:t>
            </a:r>
            <a:endParaRPr lang="en-US" dirty="0"/>
          </a:p>
          <a:p>
            <a:pPr lvl="1"/>
            <a:r>
              <a:rPr lang="en-US" dirty="0"/>
              <a:t>Non-Linear</a:t>
            </a:r>
          </a:p>
          <a:p>
            <a:r>
              <a:rPr lang="en-US" dirty="0"/>
              <a:t>Principal Component  Analysis</a:t>
            </a:r>
          </a:p>
          <a:p>
            <a:r>
              <a:rPr lang="en-US" dirty="0"/>
              <a:t>Time Series</a:t>
            </a:r>
          </a:p>
          <a:p>
            <a:r>
              <a:rPr lang="en-US" dirty="0" err="1"/>
              <a:t>AutoML</a:t>
            </a:r>
            <a:r>
              <a:rPr lang="en-US" dirty="0"/>
              <a:t>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8443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891995"/>
            <a:ext cx="8093365" cy="916230"/>
          </a:xfrm>
        </p:spPr>
        <p:txBody>
          <a:bodyPr>
            <a:normAutofit/>
          </a:bodyPr>
          <a:lstStyle/>
          <a:p>
            <a:r>
              <a:rPr lang="en-US" dirty="0"/>
              <a:t>Multivariable 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DB95C-4F18-466B-9461-EEDE3B22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A2F78-D3A3-4C94-8AB8-1F9BA922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0" y="1685022"/>
            <a:ext cx="8847740" cy="1118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BA870-5FBE-4C8A-BE61-EF0EC89D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30" y="2785992"/>
            <a:ext cx="8852315" cy="19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3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891995"/>
            <a:ext cx="8093365" cy="916230"/>
          </a:xfrm>
        </p:spPr>
        <p:txBody>
          <a:bodyPr>
            <a:normAutofit/>
          </a:bodyPr>
          <a:lstStyle/>
          <a:p>
            <a:r>
              <a:rPr lang="en-US" dirty="0"/>
              <a:t>Non-Linear Regressions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DB95C-4F18-466B-9461-EEDE3B22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7B833-90BA-49B6-AE1A-AB7A55F9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3" y="1888241"/>
            <a:ext cx="8745974" cy="80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57DD1-EDA6-48D2-8B1F-E7C5EA3F7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3" y="2694002"/>
            <a:ext cx="8745974" cy="20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8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655" y="861496"/>
            <a:ext cx="8246070" cy="91623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655519"/>
            <a:ext cx="3359510" cy="320680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Background</a:t>
            </a:r>
          </a:p>
          <a:p>
            <a:r>
              <a:rPr lang="en-US" sz="3200" dirty="0"/>
              <a:t>Data</a:t>
            </a:r>
          </a:p>
          <a:p>
            <a:r>
              <a:rPr lang="en-US" sz="3200" dirty="0"/>
              <a:t>Pipeline</a:t>
            </a:r>
          </a:p>
          <a:p>
            <a:r>
              <a:rPr lang="en-US" sz="3200" dirty="0"/>
              <a:t>Models</a:t>
            </a:r>
          </a:p>
          <a:p>
            <a:r>
              <a:rPr lang="en-US" sz="3200" dirty="0"/>
              <a:t>Visualization</a:t>
            </a:r>
          </a:p>
          <a:p>
            <a:r>
              <a:rPr lang="en-US" sz="3200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EC5AA-A1CE-45F8-9F04-7A5369AB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Siemens Pipelines 4.0 | Midstream Solutions | Siemens Siemens ...">
            <a:extLst>
              <a:ext uri="{FF2B5EF4-FFF2-40B4-BE49-F238E27FC236}">
                <a16:creationId xmlns:a16="http://schemas.microsoft.com/office/drawing/2014/main" id="{2B635911-5510-4ED8-BC79-D8CF3335F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755" y="3365774"/>
            <a:ext cx="2282035" cy="137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C1DF36-F445-4C4E-AE88-390C1668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433707"/>
            <a:ext cx="2298562" cy="1758582"/>
          </a:xfrm>
          <a:prstGeom prst="rect">
            <a:avLst/>
          </a:prstGeom>
        </p:spPr>
      </p:pic>
      <p:pic>
        <p:nvPicPr>
          <p:cNvPr id="1032" name="Picture 8" descr="10 Free Data Visualization Tools | PCMag">
            <a:extLst>
              <a:ext uri="{FF2B5EF4-FFF2-40B4-BE49-F238E27FC236}">
                <a16:creationId xmlns:a16="http://schemas.microsoft.com/office/drawing/2014/main" id="{42E936BE-04AD-46BD-9918-56EEE38A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76" y="3557487"/>
            <a:ext cx="2465047" cy="138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848722"/>
            <a:ext cx="8093365" cy="916230"/>
          </a:xfrm>
        </p:spPr>
        <p:txBody>
          <a:bodyPr>
            <a:normAutofit/>
          </a:bodyPr>
          <a:lstStyle/>
          <a:p>
            <a:r>
              <a:rPr lang="en-US" dirty="0" err="1"/>
              <a:t>AutoML</a:t>
            </a:r>
            <a:r>
              <a:rPr lang="en-US" dirty="0"/>
              <a:t>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DB95C-4F18-466B-9461-EEDE3B22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0478B-D053-489D-9C52-4AED2B33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0" y="1574874"/>
            <a:ext cx="6099050" cy="1357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E419-AB3A-4D2F-AF78-2DDE4DBA6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90" y="2877160"/>
            <a:ext cx="5793640" cy="1269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8760C-237B-4D34-AF5C-16EC160D6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490" y="3723230"/>
            <a:ext cx="6027192" cy="135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29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891995"/>
            <a:ext cx="8093365" cy="916230"/>
          </a:xfrm>
        </p:spPr>
        <p:txBody>
          <a:bodyPr>
            <a:normAutofit/>
          </a:bodyPr>
          <a:lstStyle/>
          <a:p>
            <a:r>
              <a:rPr lang="en-US" dirty="0"/>
              <a:t>Model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DB95C-4F18-466B-9461-EEDE3B22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68A15E-52E5-4C7F-A552-F13B85C02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72539"/>
              </p:ext>
            </p:extLst>
          </p:nvPr>
        </p:nvGraphicFramePr>
        <p:xfrm>
          <a:off x="1212490" y="1960930"/>
          <a:ext cx="6064609" cy="23935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5782">
                  <a:extLst>
                    <a:ext uri="{9D8B030D-6E8A-4147-A177-3AD203B41FA5}">
                      <a16:colId xmlns:a16="http://schemas.microsoft.com/office/drawing/2014/main" val="2958675038"/>
                    </a:ext>
                  </a:extLst>
                </a:gridCol>
                <a:gridCol w="612155">
                  <a:extLst>
                    <a:ext uri="{9D8B030D-6E8A-4147-A177-3AD203B41FA5}">
                      <a16:colId xmlns:a16="http://schemas.microsoft.com/office/drawing/2014/main" val="2378780886"/>
                    </a:ext>
                  </a:extLst>
                </a:gridCol>
                <a:gridCol w="683336">
                  <a:extLst>
                    <a:ext uri="{9D8B030D-6E8A-4147-A177-3AD203B41FA5}">
                      <a16:colId xmlns:a16="http://schemas.microsoft.com/office/drawing/2014/main" val="2289348553"/>
                    </a:ext>
                  </a:extLst>
                </a:gridCol>
                <a:gridCol w="683336">
                  <a:extLst>
                    <a:ext uri="{9D8B030D-6E8A-4147-A177-3AD203B41FA5}">
                      <a16:colId xmlns:a16="http://schemas.microsoft.com/office/drawing/2014/main" val="2587677522"/>
                    </a:ext>
                  </a:extLst>
                </a:gridCol>
              </a:tblGrid>
              <a:tr h="223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Model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r^2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rmse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mse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4086967"/>
                  </a:ext>
                </a:extLst>
              </a:tr>
              <a:tr h="216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DeepLearning_grid__2_AutoML_20200419_000459_model_6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87.24%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76.10%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1515230"/>
                  </a:ext>
                </a:extLst>
              </a:tr>
              <a:tr h="216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GBM_grid__1_AutoML_20200419_000459_model_3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84.66%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71.67%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9287145"/>
                  </a:ext>
                </a:extLst>
              </a:tr>
              <a:tr h="216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GBM_grid__1_AutoML_20200419_000459_model_19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80.01%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64.02%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17760530"/>
                  </a:ext>
                </a:extLst>
              </a:tr>
              <a:tr h="216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GBM_grid__1_AutoML_20200419_000459_model_11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75.51%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57.02%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9756751"/>
                  </a:ext>
                </a:extLst>
              </a:tr>
              <a:tr h="216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GBM_grid__1_AutoML_20200419_000459_model_14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75.48%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56.97%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61817665"/>
                  </a:ext>
                </a:extLst>
              </a:tr>
              <a:tr h="216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GBM_grid__1_AutoML_20200419_000459_model_17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74.26%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55.15%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72668496"/>
                  </a:ext>
                </a:extLst>
              </a:tr>
              <a:tr h="216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Mortality_Rate_JHU_lm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52.64%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71.77%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84.72%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5196053"/>
                  </a:ext>
                </a:extLst>
              </a:tr>
              <a:tr h="216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cases_cum_gbm_AutoML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99.81%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67.69%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82.16%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57947657"/>
                  </a:ext>
                </a:extLst>
              </a:tr>
              <a:tr h="216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deaths_cum_gbm_AutoML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99.76%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49.60%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70.25%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82397444"/>
                  </a:ext>
                </a:extLst>
              </a:tr>
              <a:tr h="2236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Deaths_JHU_nlm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92.65%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36.46%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60.38%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0350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78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GBM Multinomial </a:t>
            </a:r>
            <a:r>
              <a:rPr lang="en-US" dirty="0" err="1"/>
              <a:t>AutoML</a:t>
            </a:r>
            <a:r>
              <a:rPr lang="en-US" dirty="0"/>
              <a:t> Leader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D7595-2BCE-4E57-A03C-CF93C998A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2429" y="1655520"/>
            <a:ext cx="4040188" cy="479822"/>
          </a:xfrm>
        </p:spPr>
        <p:txBody>
          <a:bodyPr/>
          <a:lstStyle/>
          <a:p>
            <a:r>
              <a:rPr lang="en-US" dirty="0" err="1"/>
              <a:t>cases_cum_gbm_model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DB95C-4F18-466B-9461-EEDE3B22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0722F2-E415-4C26-9000-A9763B25C4D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34130" y="2206330"/>
            <a:ext cx="3402196" cy="275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9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3B1F-D36A-4C9F-A3CE-050B43BA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C612C-4C28-450F-80FA-4FB6CEE5D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24D12-B673-4DB1-B02E-FBF90372A6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F2AF2-8539-494D-BFB6-0107D4D95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15C7C-394B-4B85-A318-8CF4FB7A37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0336D-B590-4705-A135-DBCAD547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207CF-3E21-4096-A0B2-17D710F0FB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3115" y="-24235"/>
            <a:ext cx="9157115" cy="51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1EEB-2401-4A76-A3B6-F9638EEE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8D028-287D-47C2-AA2E-B197DBF1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5CE1C-BFFB-4793-8CC3-71E456104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1A692-B57F-469D-8404-D9372CDB8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2139E-F3C8-47B0-A5F4-3F14BE0ABA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FDC43-929C-442D-88D4-22757D8E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11044-5897-455E-B548-CAEAFB7A08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31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80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E99E-5964-4E0F-BB02-A75746C2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CA3E-2FAC-4D72-BD42-E190065D9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1DB96-8628-454E-AE89-33BC920073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2D493E-78AB-41F1-B648-F02BA4FBC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5E72D-B03C-482B-B189-59CA3BB5A9F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B6E0C-330A-4343-B41C-F1057867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C35FE-CC93-42F2-9A8D-663E8852CA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9150" y="0"/>
            <a:ext cx="91531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22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891995"/>
            <a:ext cx="8093365" cy="91623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DB95C-4F18-466B-9461-EEDE3B22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952CC8E-988D-4141-8027-0BF61CE6E788}"/>
              </a:ext>
            </a:extLst>
          </p:cNvPr>
          <p:cNvSpPr txBox="1">
            <a:spLocks/>
          </p:cNvSpPr>
          <p:nvPr/>
        </p:nvSpPr>
        <p:spPr>
          <a:xfrm>
            <a:off x="448964" y="1808225"/>
            <a:ext cx="7787955" cy="32328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/>
              <a:t>Provided analysis of COVID19 pandemic to determine any relationships or trends.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/>
              <a:t>Followed shortened Agile framework for project schedule using checkpoints.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/>
              <a:t>Built pipeline that streams COVID-19 and provides </a:t>
            </a:r>
            <a:r>
              <a:rPr lang="en-US" b="0"/>
              <a:t>a visualization.</a:t>
            </a:r>
            <a:endParaRPr lang="en-US" b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/>
              <a:t>Selected GBM Multinomial model based </a:t>
            </a:r>
            <a:r>
              <a:rPr lang="en-US" b="0" dirty="0" err="1"/>
              <a:t>AutoML</a:t>
            </a:r>
            <a:r>
              <a:rPr lang="en-US" b="0" dirty="0"/>
              <a:t> recommendation leader using R-Squared, RMSE, and MSE.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/>
              <a:t>Designed Tableau dashboard to display COVID-19 pandemic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89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433880"/>
            <a:ext cx="6108200" cy="725349"/>
          </a:xfrm>
        </p:spPr>
        <p:txBody>
          <a:bodyPr>
            <a:normAutofit/>
          </a:bodyPr>
          <a:lstStyle/>
          <a:p>
            <a:r>
              <a:rPr lang="en-US" dirty="0"/>
              <a:t>Any Questions or Comments?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DBF58-5A97-42E5-91E5-809F70C1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9BA808-9403-489C-9AF7-484126EC3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410" y="4293365"/>
            <a:ext cx="1832460" cy="6108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52EA2-BA77-41C2-BBD5-AD48415D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44" y="1350110"/>
            <a:ext cx="5520191" cy="27486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25417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433880"/>
            <a:ext cx="6108200" cy="725349"/>
          </a:xfrm>
        </p:spPr>
        <p:txBody>
          <a:bodyPr>
            <a:normAutofit/>
          </a:bodyPr>
          <a:lstStyle/>
          <a:p>
            <a:r>
              <a:rPr lang="en-US" dirty="0"/>
              <a:t>Data collection/cleaning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DBF58-5A97-42E5-91E5-809F70C1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8A7F99-6C30-49D7-AE29-9C8F875C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835" y="1198559"/>
            <a:ext cx="6108200" cy="3816471"/>
          </a:xfrm>
        </p:spPr>
        <p:txBody>
          <a:bodyPr>
            <a:normAutofit/>
          </a:bodyPr>
          <a:lstStyle/>
          <a:p>
            <a:r>
              <a:rPr lang="en-US" dirty="0"/>
              <a:t>John Hopkins daily case/death data for each county in US and each country internationally</a:t>
            </a:r>
          </a:p>
          <a:p>
            <a:r>
              <a:rPr lang="en-US" dirty="0"/>
              <a:t>Collected predictor data by county (unemployment rate, poverty rate, mortality rates) joined with county case data for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326825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891995"/>
            <a:ext cx="8093365" cy="916230"/>
          </a:xfrm>
        </p:spPr>
        <p:txBody>
          <a:bodyPr>
            <a:normAutofit/>
          </a:bodyPr>
          <a:lstStyle/>
          <a:p>
            <a:r>
              <a:rPr lang="en-US" dirty="0"/>
              <a:t>Pipeline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6879" y="1960929"/>
            <a:ext cx="4040188" cy="479822"/>
          </a:xfrm>
        </p:spPr>
        <p:txBody>
          <a:bodyPr/>
          <a:lstStyle/>
          <a:p>
            <a:r>
              <a:rPr lang="en-US" dirty="0"/>
              <a:t>Screenshot of code???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DB95C-4F18-466B-9461-EEDE3B22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536AB-977E-4BB2-BD23-A4D7C60E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9"/>
            <a:ext cx="9144000" cy="51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9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0E833-A1AA-43DB-B241-BAA35570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8F17C-F304-496A-835B-8ACC6FA04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86327-8A00-4A95-93ED-5861A1D0DE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D6382-3808-4416-911D-E0A63215D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CFD6D-880E-4945-80AE-2EF8602090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5813-7CAB-48D0-AE7B-342FA1E0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10F10C-679D-4634-8A7A-346C3BA94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34"/>
            <a:ext cx="9144000" cy="51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E638-029E-4AA3-A49C-D8DC7A96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0BF64-6919-4C36-9BC1-BD42EEBC1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6711A-20ED-46D5-8A93-415478B7DC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407950-C572-479E-992A-296194C79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4F08B-6E5C-499E-8827-74C213553C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E2A3-4142-45F0-988F-12FDF39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9A38-85A2-4214-B47B-166E42BE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01EA-2398-42C6-A424-C4EBA8B2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549E3-028C-4925-A930-096F8C9D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3009D-4FE0-453E-B690-5A25A628D6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871DB-4ACC-49B9-9440-4061F1800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28DB92-8C1A-46DB-9ECA-A46D4F35467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606A3-F3D6-490B-A8BF-CC4DC076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DB51-AA92-497A-897D-50D561A1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36"/>
            <a:ext cx="9144000" cy="51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3CBD-225D-4330-A513-0608B29E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DC962-15B5-4392-A7B0-90681D455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74E47-F45B-4B07-9D75-735D380104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EE0F4-F615-41C8-9B0F-530A2B486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37BE2-4215-451B-94FF-D54F725F16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24489-CD29-4F70-ACB7-F0619CCA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C93A2-970F-452E-9153-615EC4A3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1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E0C1-CE65-4415-B945-F6BC67E8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4134E-4B39-49D4-A413-C73D5B03C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D0730-A751-44D6-B98F-C8A2E8068D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F898B-4DEB-4E1F-B993-51F71F147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9A7BA-7250-481E-9D80-8A96B0FCC3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ADEA6-2373-49C6-8964-D4A51FBF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9D8A2-CF01-4830-BA2F-BA9A2CA2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04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97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3938353578A14C98888C477BF5770B" ma:contentTypeVersion="12" ma:contentTypeDescription="Create a new document." ma:contentTypeScope="" ma:versionID="f7644f2480b68e1a4ddf116d72572698">
  <xsd:schema xmlns:xsd="http://www.w3.org/2001/XMLSchema" xmlns:xs="http://www.w3.org/2001/XMLSchema" xmlns:p="http://schemas.microsoft.com/office/2006/metadata/properties" xmlns:ns3="301a5c18-fa13-4126-a29a-3a2abc11bf4d" xmlns:ns4="ca1a0947-b3f2-4751-8614-bfc3585fe9db" targetNamespace="http://schemas.microsoft.com/office/2006/metadata/properties" ma:root="true" ma:fieldsID="44b167912e8a3243cb4941b8168c4020" ns3:_="" ns4:_="">
    <xsd:import namespace="301a5c18-fa13-4126-a29a-3a2abc11bf4d"/>
    <xsd:import namespace="ca1a0947-b3f2-4751-8614-bfc3585fe9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a5c18-fa13-4126-a29a-3a2abc11b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1a0947-b3f2-4751-8614-bfc3585fe9d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7D8F8C-C947-4AFB-B488-192EB653FEC4}">
  <ds:schemaRefs>
    <ds:schemaRef ds:uri="http://purl.org/dc/elements/1.1/"/>
    <ds:schemaRef ds:uri="http://www.w3.org/XML/1998/namespace"/>
    <ds:schemaRef ds:uri="301a5c18-fa13-4126-a29a-3a2abc11bf4d"/>
    <ds:schemaRef ds:uri="ca1a0947-b3f2-4751-8614-bfc3585fe9db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1517F31-BC8A-4A0E-9082-AB3C4AECB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1a5c18-fa13-4126-a29a-3a2abc11bf4d"/>
    <ds:schemaRef ds:uri="ca1a0947-b3f2-4751-8614-bfc3585fe9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4D7DA5-D3AA-45A9-8CBE-B732A49ACC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Office PowerPoint</Application>
  <PresentationFormat>On-screen Show (16:9)</PresentationFormat>
  <Paragraphs>116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Predicting the Spread of COVID19 </vt:lpstr>
      <vt:lpstr>Overview</vt:lpstr>
      <vt:lpstr>Data collection/cleaning</vt:lpstr>
      <vt:lpstr>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Summaries</vt:lpstr>
      <vt:lpstr>Model Results</vt:lpstr>
      <vt:lpstr>Time series by Country Visuals</vt:lpstr>
      <vt:lpstr>PowerPoint Presentation</vt:lpstr>
      <vt:lpstr>PowerPoint Presentation</vt:lpstr>
      <vt:lpstr>Models</vt:lpstr>
      <vt:lpstr>Multivariable Regression</vt:lpstr>
      <vt:lpstr>Non-Linear Regressions</vt:lpstr>
      <vt:lpstr>AutoML Models</vt:lpstr>
      <vt:lpstr>Model Results</vt:lpstr>
      <vt:lpstr>GBM Multinomial AutoML Leader </vt:lpstr>
      <vt:lpstr>PowerPoint Presentation</vt:lpstr>
      <vt:lpstr>PowerPoint Presentation</vt:lpstr>
      <vt:lpstr>PowerPoint Presentation</vt:lpstr>
      <vt:lpstr>Summary</vt:lpstr>
      <vt:lpstr>Any 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2020-04-28T02:47:13Z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0x010100FB3938353578A14C98888C477BF5770B</vt:lpwstr>
  </property>
</Properties>
</file>